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0" d="100"/>
          <a:sy n="90" d="100"/>
        </p:scale>
        <p:origin x="-18" y="-6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E7B5E006-F754-45EC-9299-A9425F3E644D}" type="datetimeFigureOut">
              <a:rPr lang="nl-NL" smtClean="0"/>
              <a:t>5-8-2016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E5BB0B6-40A0-40B0-BF42-F0F5C14613EB}" type="slidenum">
              <a:rPr lang="nl-NL" smtClean="0"/>
              <a:t>‹#›</a:t>
            </a:fld>
            <a:endParaRPr lang="nl-NL"/>
          </a:p>
        </p:txBody>
      </p:sp>
    </p:spTree>
    <p:extLst>
      <p:ext uri="{BB962C8B-B14F-4D97-AF65-F5344CB8AC3E}">
        <p14:creationId xmlns:p14="http://schemas.microsoft.com/office/powerpoint/2010/main" val="3378688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7B5E006-F754-45EC-9299-A9425F3E644D}" type="datetimeFigureOut">
              <a:rPr lang="nl-NL" smtClean="0"/>
              <a:t>5-8-2016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E5BB0B6-40A0-40B0-BF42-F0F5C14613EB}" type="slidenum">
              <a:rPr lang="nl-NL" smtClean="0"/>
              <a:t>‹#›</a:t>
            </a:fld>
            <a:endParaRPr lang="nl-NL"/>
          </a:p>
        </p:txBody>
      </p:sp>
    </p:spTree>
    <p:extLst>
      <p:ext uri="{BB962C8B-B14F-4D97-AF65-F5344CB8AC3E}">
        <p14:creationId xmlns:p14="http://schemas.microsoft.com/office/powerpoint/2010/main" val="2325214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7B5E006-F754-45EC-9299-A9425F3E644D}" type="datetimeFigureOut">
              <a:rPr lang="nl-NL" smtClean="0"/>
              <a:t>5-8-2016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E5BB0B6-40A0-40B0-BF42-F0F5C14613EB}" type="slidenum">
              <a:rPr lang="nl-NL" smtClean="0"/>
              <a:t>‹#›</a:t>
            </a:fld>
            <a:endParaRPr lang="nl-NL"/>
          </a:p>
        </p:txBody>
      </p:sp>
    </p:spTree>
    <p:extLst>
      <p:ext uri="{BB962C8B-B14F-4D97-AF65-F5344CB8AC3E}">
        <p14:creationId xmlns:p14="http://schemas.microsoft.com/office/powerpoint/2010/main" val="2552557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7B5E006-F754-45EC-9299-A9425F3E644D}" type="datetimeFigureOut">
              <a:rPr lang="nl-NL" smtClean="0"/>
              <a:t>5-8-2016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E5BB0B6-40A0-40B0-BF42-F0F5C14613EB}" type="slidenum">
              <a:rPr lang="nl-NL" smtClean="0"/>
              <a:t>‹#›</a:t>
            </a:fld>
            <a:endParaRPr lang="nl-NL"/>
          </a:p>
        </p:txBody>
      </p:sp>
    </p:spTree>
    <p:extLst>
      <p:ext uri="{BB962C8B-B14F-4D97-AF65-F5344CB8AC3E}">
        <p14:creationId xmlns:p14="http://schemas.microsoft.com/office/powerpoint/2010/main" val="3149504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E7B5E006-F754-45EC-9299-A9425F3E644D}" type="datetimeFigureOut">
              <a:rPr lang="nl-NL" smtClean="0"/>
              <a:t>5-8-2016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E5BB0B6-40A0-40B0-BF42-F0F5C14613EB}" type="slidenum">
              <a:rPr lang="nl-NL" smtClean="0"/>
              <a:t>‹#›</a:t>
            </a:fld>
            <a:endParaRPr lang="nl-NL"/>
          </a:p>
        </p:txBody>
      </p:sp>
    </p:spTree>
    <p:extLst>
      <p:ext uri="{BB962C8B-B14F-4D97-AF65-F5344CB8AC3E}">
        <p14:creationId xmlns:p14="http://schemas.microsoft.com/office/powerpoint/2010/main" val="3534345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E7B5E006-F754-45EC-9299-A9425F3E644D}" type="datetimeFigureOut">
              <a:rPr lang="nl-NL" smtClean="0"/>
              <a:t>5-8-2016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E5BB0B6-40A0-40B0-BF42-F0F5C14613EB}" type="slidenum">
              <a:rPr lang="nl-NL" smtClean="0"/>
              <a:t>‹#›</a:t>
            </a:fld>
            <a:endParaRPr lang="nl-NL"/>
          </a:p>
        </p:txBody>
      </p:sp>
    </p:spTree>
    <p:extLst>
      <p:ext uri="{BB962C8B-B14F-4D97-AF65-F5344CB8AC3E}">
        <p14:creationId xmlns:p14="http://schemas.microsoft.com/office/powerpoint/2010/main" val="3256766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E7B5E006-F754-45EC-9299-A9425F3E644D}" type="datetimeFigureOut">
              <a:rPr lang="nl-NL" smtClean="0"/>
              <a:t>5-8-2016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AE5BB0B6-40A0-40B0-BF42-F0F5C14613EB}" type="slidenum">
              <a:rPr lang="nl-NL" smtClean="0"/>
              <a:t>‹#›</a:t>
            </a:fld>
            <a:endParaRPr lang="nl-NL"/>
          </a:p>
        </p:txBody>
      </p:sp>
    </p:spTree>
    <p:extLst>
      <p:ext uri="{BB962C8B-B14F-4D97-AF65-F5344CB8AC3E}">
        <p14:creationId xmlns:p14="http://schemas.microsoft.com/office/powerpoint/2010/main" val="4113902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E7B5E006-F754-45EC-9299-A9425F3E644D}" type="datetimeFigureOut">
              <a:rPr lang="nl-NL" smtClean="0"/>
              <a:t>5-8-2016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AE5BB0B6-40A0-40B0-BF42-F0F5C14613EB}" type="slidenum">
              <a:rPr lang="nl-NL" smtClean="0"/>
              <a:t>‹#›</a:t>
            </a:fld>
            <a:endParaRPr lang="nl-NL"/>
          </a:p>
        </p:txBody>
      </p:sp>
    </p:spTree>
    <p:extLst>
      <p:ext uri="{BB962C8B-B14F-4D97-AF65-F5344CB8AC3E}">
        <p14:creationId xmlns:p14="http://schemas.microsoft.com/office/powerpoint/2010/main" val="990319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7B5E006-F754-45EC-9299-A9425F3E644D}" type="datetimeFigureOut">
              <a:rPr lang="nl-NL" smtClean="0"/>
              <a:t>5-8-2016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AE5BB0B6-40A0-40B0-BF42-F0F5C14613EB}" type="slidenum">
              <a:rPr lang="nl-NL" smtClean="0"/>
              <a:t>‹#›</a:t>
            </a:fld>
            <a:endParaRPr lang="nl-NL"/>
          </a:p>
        </p:txBody>
      </p:sp>
    </p:spTree>
    <p:extLst>
      <p:ext uri="{BB962C8B-B14F-4D97-AF65-F5344CB8AC3E}">
        <p14:creationId xmlns:p14="http://schemas.microsoft.com/office/powerpoint/2010/main" val="2657610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7B5E006-F754-45EC-9299-A9425F3E644D}" type="datetimeFigureOut">
              <a:rPr lang="nl-NL" smtClean="0"/>
              <a:t>5-8-2016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E5BB0B6-40A0-40B0-BF42-F0F5C14613EB}" type="slidenum">
              <a:rPr lang="nl-NL" smtClean="0"/>
              <a:t>‹#›</a:t>
            </a:fld>
            <a:endParaRPr lang="nl-NL"/>
          </a:p>
        </p:txBody>
      </p:sp>
    </p:spTree>
    <p:extLst>
      <p:ext uri="{BB962C8B-B14F-4D97-AF65-F5344CB8AC3E}">
        <p14:creationId xmlns:p14="http://schemas.microsoft.com/office/powerpoint/2010/main" val="1517160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7B5E006-F754-45EC-9299-A9425F3E644D}" type="datetimeFigureOut">
              <a:rPr lang="nl-NL" smtClean="0"/>
              <a:t>5-8-2016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E5BB0B6-40A0-40B0-BF42-F0F5C14613EB}" type="slidenum">
              <a:rPr lang="nl-NL" smtClean="0"/>
              <a:t>‹#›</a:t>
            </a:fld>
            <a:endParaRPr lang="nl-NL"/>
          </a:p>
        </p:txBody>
      </p:sp>
    </p:spTree>
    <p:extLst>
      <p:ext uri="{BB962C8B-B14F-4D97-AF65-F5344CB8AC3E}">
        <p14:creationId xmlns:p14="http://schemas.microsoft.com/office/powerpoint/2010/main" val="3475023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B5E006-F754-45EC-9299-A9425F3E644D}" type="datetimeFigureOut">
              <a:rPr lang="nl-NL" smtClean="0"/>
              <a:t>5-8-2016</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5BB0B6-40A0-40B0-BF42-F0F5C14613EB}" type="slidenum">
              <a:rPr lang="nl-NL" smtClean="0"/>
              <a:t>‹#›</a:t>
            </a:fld>
            <a:endParaRPr lang="nl-NL"/>
          </a:p>
        </p:txBody>
      </p:sp>
    </p:spTree>
    <p:extLst>
      <p:ext uri="{BB962C8B-B14F-4D97-AF65-F5344CB8AC3E}">
        <p14:creationId xmlns:p14="http://schemas.microsoft.com/office/powerpoint/2010/main" val="3981101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hoek 8"/>
          <p:cNvSpPr/>
          <p:nvPr/>
        </p:nvSpPr>
        <p:spPr>
          <a:xfrm>
            <a:off x="6096000" y="0"/>
            <a:ext cx="6096000" cy="685800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nl-NL"/>
          </a:p>
        </p:txBody>
      </p:sp>
      <p:pic>
        <p:nvPicPr>
          <p:cNvPr id="10" name="Afbeelding 9"/>
          <p:cNvPicPr>
            <a:picLocks noChangeAspect="1"/>
          </p:cNvPicPr>
          <p:nvPr/>
        </p:nvPicPr>
        <p:blipFill>
          <a:blip r:embed="rId2"/>
          <a:stretch>
            <a:fillRect/>
          </a:stretch>
        </p:blipFill>
        <p:spPr>
          <a:xfrm>
            <a:off x="7303713" y="747712"/>
            <a:ext cx="4200525" cy="3838575"/>
          </a:xfrm>
          <a:prstGeom prst="rect">
            <a:avLst/>
          </a:prstGeom>
        </p:spPr>
      </p:pic>
      <p:pic>
        <p:nvPicPr>
          <p:cNvPr id="11" name="Afbeelding 10"/>
          <p:cNvPicPr>
            <a:picLocks noChangeAspect="1"/>
          </p:cNvPicPr>
          <p:nvPr/>
        </p:nvPicPr>
        <p:blipFill>
          <a:blip r:embed="rId3"/>
          <a:stretch>
            <a:fillRect/>
          </a:stretch>
        </p:blipFill>
        <p:spPr>
          <a:xfrm>
            <a:off x="6288705" y="2335305"/>
            <a:ext cx="3743325" cy="4267200"/>
          </a:xfrm>
          <a:prstGeom prst="rect">
            <a:avLst/>
          </a:prstGeom>
        </p:spPr>
      </p:pic>
      <p:sp>
        <p:nvSpPr>
          <p:cNvPr id="12" name="Tekstvak 11"/>
          <p:cNvSpPr txBox="1"/>
          <p:nvPr/>
        </p:nvSpPr>
        <p:spPr>
          <a:xfrm>
            <a:off x="0" y="563046"/>
            <a:ext cx="6096000" cy="369332"/>
          </a:xfrm>
          <a:prstGeom prst="rect">
            <a:avLst/>
          </a:prstGeom>
          <a:solidFill>
            <a:srgbClr val="FFC000"/>
          </a:solidFill>
        </p:spPr>
        <p:txBody>
          <a:bodyPr wrap="square" rtlCol="0">
            <a:spAutoFit/>
          </a:bodyPr>
          <a:lstStyle/>
          <a:p>
            <a:r>
              <a:rPr lang="nl-NL" b="1" dirty="0" smtClean="0">
                <a:solidFill>
                  <a:schemeClr val="bg1"/>
                </a:solidFill>
              </a:rPr>
              <a:t>        CULTUURSCAN  MEDIA ACTUEEL</a:t>
            </a:r>
            <a:endParaRPr lang="nl-NL" b="1" dirty="0">
              <a:solidFill>
                <a:schemeClr val="bg1"/>
              </a:solidFill>
            </a:endParaRPr>
          </a:p>
        </p:txBody>
      </p:sp>
      <p:sp>
        <p:nvSpPr>
          <p:cNvPr id="14" name="AutoShape 4" descr="Afbeeldingsresultaat voor frank de grave"/>
          <p:cNvSpPr>
            <a:spLocks noChangeAspect="1" noChangeArrowheads="1"/>
          </p:cNvSpPr>
          <p:nvPr/>
        </p:nvSpPr>
        <p:spPr bwMode="auto">
          <a:xfrm>
            <a:off x="2561198" y="1936376"/>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pic>
        <p:nvPicPr>
          <p:cNvPr id="17" name="Afbeelding 16"/>
          <p:cNvPicPr>
            <a:picLocks noChangeAspect="1"/>
          </p:cNvPicPr>
          <p:nvPr/>
        </p:nvPicPr>
        <p:blipFill>
          <a:blip r:embed="rId4"/>
          <a:stretch>
            <a:fillRect/>
          </a:stretch>
        </p:blipFill>
        <p:spPr>
          <a:xfrm>
            <a:off x="9849326" y="4964485"/>
            <a:ext cx="1654912" cy="1765767"/>
          </a:xfrm>
          <a:prstGeom prst="rect">
            <a:avLst/>
          </a:prstGeom>
        </p:spPr>
      </p:pic>
      <p:pic>
        <p:nvPicPr>
          <p:cNvPr id="18" name="Afbeelding 17"/>
          <p:cNvPicPr>
            <a:picLocks noChangeAspect="1"/>
          </p:cNvPicPr>
          <p:nvPr/>
        </p:nvPicPr>
        <p:blipFill>
          <a:blip r:embed="rId5"/>
          <a:stretch>
            <a:fillRect/>
          </a:stretch>
        </p:blipFill>
        <p:spPr>
          <a:xfrm>
            <a:off x="10562164" y="342900"/>
            <a:ext cx="1276964" cy="1593476"/>
          </a:xfrm>
          <a:prstGeom prst="rect">
            <a:avLst/>
          </a:prstGeom>
        </p:spPr>
      </p:pic>
      <p:sp>
        <p:nvSpPr>
          <p:cNvPr id="20" name="Tekstvak 19"/>
          <p:cNvSpPr txBox="1"/>
          <p:nvPr/>
        </p:nvSpPr>
        <p:spPr>
          <a:xfrm>
            <a:off x="460703" y="1301710"/>
            <a:ext cx="5490881" cy="5339923"/>
          </a:xfrm>
          <a:prstGeom prst="rect">
            <a:avLst/>
          </a:prstGeom>
          <a:noFill/>
        </p:spPr>
        <p:txBody>
          <a:bodyPr wrap="square" rtlCol="0">
            <a:spAutoFit/>
          </a:bodyPr>
          <a:lstStyle/>
          <a:p>
            <a:r>
              <a:rPr lang="nl-NL" sz="1100" dirty="0" smtClean="0"/>
              <a:t>Dit keer opvallende berichten uit de medische sector. </a:t>
            </a:r>
          </a:p>
          <a:p>
            <a:endParaRPr lang="nl-NL" sz="1100" dirty="0"/>
          </a:p>
          <a:p>
            <a:r>
              <a:rPr lang="nl-NL" sz="1100" dirty="0" smtClean="0"/>
              <a:t>Opvallend omdat dit soort mededelingen lang niet die aandacht krijgt, die excessen waarbij de persoonlijke integriteit van betrokkenen niet zover reikt als die van de Grave en van Hemsbergen, wel krijgt. </a:t>
            </a:r>
          </a:p>
          <a:p>
            <a:endParaRPr lang="nl-NL" sz="1100" dirty="0"/>
          </a:p>
          <a:p>
            <a:r>
              <a:rPr lang="nl-NL" sz="1100" dirty="0" smtClean="0"/>
              <a:t>In onze risicoanalyses waarschuwen we voor “overmatig” zelfbewust of dominant gedrag en kijken we heel gericht of de organisatie wel voldoende tegenwicht </a:t>
            </a:r>
            <a:r>
              <a:rPr lang="nl-NL" sz="1100" dirty="0" smtClean="0"/>
              <a:t>biedt. </a:t>
            </a:r>
          </a:p>
          <a:p>
            <a:r>
              <a:rPr lang="nl-NL" sz="1100" dirty="0" smtClean="0"/>
              <a:t>Hierbij </a:t>
            </a:r>
            <a:r>
              <a:rPr lang="nl-NL" sz="1100" dirty="0" smtClean="0"/>
              <a:t>plaatsen we wel de kanttekening dat een eerste borging van het effectief blijven van gedragscompetenties bij de leiding zelf ligt. Frank de Grave geeft in ons voorbeeld aan dat zijn excellente competenties gelegen waren in het leggen van een “stevig fundament”.  Nu die competenties minder relevant zijn voor de organisatie trekt hij zelf aan de stutten. Hiermee geeft hij niet alleen zichzelf maar vooral ook de organisatie niet alleen een nieuwe impuls maar ook de benodigde ruimte om de volgende stap te maken.</a:t>
            </a:r>
          </a:p>
          <a:p>
            <a:endParaRPr lang="nl-NL" sz="1100" dirty="0"/>
          </a:p>
          <a:p>
            <a:r>
              <a:rPr lang="nl-NL" sz="1100" dirty="0" smtClean="0"/>
              <a:t>Dat dit geen incident op zich is blijkt uit de woorden van Herman van Hemsbergen; </a:t>
            </a:r>
          </a:p>
          <a:p>
            <a:endParaRPr lang="nl-NL" sz="1100" dirty="0"/>
          </a:p>
          <a:p>
            <a:r>
              <a:rPr lang="nl-NL" sz="1100" i="1" dirty="0" smtClean="0"/>
              <a:t>“Na 11 jaar met enorm veel plezier en inspiratie bij </a:t>
            </a:r>
            <a:r>
              <a:rPr lang="nl-NL" sz="1100" i="1" dirty="0" err="1" smtClean="0"/>
              <a:t>VvAA</a:t>
            </a:r>
            <a:r>
              <a:rPr lang="nl-NL" sz="1100" i="1" dirty="0" smtClean="0"/>
              <a:t> te hebben gewerkt, heb ik mezelf de afgelopen periode de vraag gesteld of ik nog steeds de juiste man op de juiste plek ben. In het algemeen is leiderschap niet onbeperkt houdbaar, integendeel. Ik vind en voel dat het - ook in de huidige context van </a:t>
            </a:r>
            <a:r>
              <a:rPr lang="nl-NL" sz="1100" i="1" dirty="0" err="1" smtClean="0"/>
              <a:t>VvAA</a:t>
            </a:r>
            <a:r>
              <a:rPr lang="nl-NL" sz="1100" i="1" dirty="0" smtClean="0"/>
              <a:t> - tijd is om een stap te zetten en plaats te maken. De Raad van Commissarissen is dezelfde mening toegedaan en daarom hebben we samen besloten daar ruimte voor te creëren en afscheid van elkaar te nemen.”</a:t>
            </a:r>
            <a:r>
              <a:rPr lang="nl-NL" sz="1100" dirty="0" smtClean="0"/>
              <a:t> </a:t>
            </a:r>
          </a:p>
          <a:p>
            <a:endParaRPr lang="nl-NL" sz="1100" dirty="0"/>
          </a:p>
          <a:p>
            <a:r>
              <a:rPr lang="nl-NL" sz="1100" dirty="0" smtClean="0"/>
              <a:t>Als je de media volgt lijkt het er veelal op dat de graaicultuur welig tiert. Je moet even zoeken of zoals dit keer er in de wachtkamer van de fysiotherapeut er toevallig in Arts en Auto over </a:t>
            </a:r>
            <a:r>
              <a:rPr lang="nl-NL" sz="1100" dirty="0" smtClean="0"/>
              <a:t>struikelen.</a:t>
            </a:r>
          </a:p>
          <a:p>
            <a:r>
              <a:rPr lang="nl-NL" sz="1100" dirty="0" smtClean="0"/>
              <a:t>Risico’s </a:t>
            </a:r>
            <a:r>
              <a:rPr lang="nl-NL" sz="1100" dirty="0" smtClean="0"/>
              <a:t>ontstaan als deze persoonlijke integriteit overvleugeld </a:t>
            </a:r>
            <a:r>
              <a:rPr lang="nl-NL" sz="1100" smtClean="0"/>
              <a:t>wordt </a:t>
            </a:r>
            <a:r>
              <a:rPr lang="nl-NL" sz="1100" smtClean="0"/>
              <a:t>door vergaand </a:t>
            </a:r>
            <a:r>
              <a:rPr lang="nl-NL" sz="1100" dirty="0" smtClean="0"/>
              <a:t>dominant of autoritair gedrag en er vanuit de organisatie te weinig tegenwicht wordt geleverd. We brengen deze risico’s graag in kaart.</a:t>
            </a:r>
            <a:br>
              <a:rPr lang="nl-NL" sz="1100" dirty="0" smtClean="0"/>
            </a:br>
            <a:r>
              <a:rPr lang="nl-NL" sz="1100" dirty="0" smtClean="0"/>
              <a:t> </a:t>
            </a:r>
            <a:endParaRPr lang="nl-NL" sz="1100" dirty="0"/>
          </a:p>
        </p:txBody>
      </p:sp>
      <p:pic>
        <p:nvPicPr>
          <p:cNvPr id="21" name="Afbeelding 2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91403" y="550591"/>
            <a:ext cx="571219" cy="565794"/>
          </a:xfrm>
          <a:prstGeom prst="rect">
            <a:avLst/>
          </a:prstGeom>
        </p:spPr>
      </p:pic>
      <p:sp>
        <p:nvSpPr>
          <p:cNvPr id="22" name="Rechthoek 21"/>
          <p:cNvSpPr/>
          <p:nvPr/>
        </p:nvSpPr>
        <p:spPr>
          <a:xfrm>
            <a:off x="0" y="932378"/>
            <a:ext cx="6091403" cy="184007"/>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3" name="Tekstvak 22"/>
          <p:cNvSpPr txBox="1"/>
          <p:nvPr/>
        </p:nvSpPr>
        <p:spPr>
          <a:xfrm>
            <a:off x="457199" y="898490"/>
            <a:ext cx="5490882" cy="261610"/>
          </a:xfrm>
          <a:prstGeom prst="rect">
            <a:avLst/>
          </a:prstGeom>
          <a:noFill/>
        </p:spPr>
        <p:txBody>
          <a:bodyPr wrap="square" rtlCol="0">
            <a:spAutoFit/>
          </a:bodyPr>
          <a:lstStyle/>
          <a:p>
            <a:r>
              <a:rPr lang="nl-NL" sz="1100" b="1" dirty="0" smtClean="0"/>
              <a:t>In media </a:t>
            </a:r>
            <a:r>
              <a:rPr lang="nl-NL" sz="1100" b="1" dirty="0" smtClean="0"/>
              <a:t>belichten </a:t>
            </a:r>
            <a:r>
              <a:rPr lang="nl-NL" sz="1100" b="1" dirty="0" smtClean="0"/>
              <a:t>we actuele zaken </a:t>
            </a:r>
            <a:r>
              <a:rPr lang="nl-NL" sz="1100" b="1" dirty="0" smtClean="0"/>
              <a:t>vanuit </a:t>
            </a:r>
            <a:r>
              <a:rPr lang="nl-NL" sz="1100" b="1" dirty="0" smtClean="0"/>
              <a:t>ons cultuurperspectief. </a:t>
            </a:r>
            <a:endParaRPr lang="nl-NL" sz="1100" b="1" dirty="0"/>
          </a:p>
        </p:txBody>
      </p:sp>
    </p:spTree>
    <p:extLst>
      <p:ext uri="{BB962C8B-B14F-4D97-AF65-F5344CB8AC3E}">
        <p14:creationId xmlns:p14="http://schemas.microsoft.com/office/powerpoint/2010/main" val="2166046209"/>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290</Words>
  <Application>Microsoft Office PowerPoint</Application>
  <PresentationFormat>Widescreen</PresentationFormat>
  <Paragraphs>15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Kantoorthema</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Harry Oude Wolbers</dc:creator>
  <cp:lastModifiedBy>Muriel Vet</cp:lastModifiedBy>
  <cp:revision>8</cp:revision>
  <dcterms:created xsi:type="dcterms:W3CDTF">2016-08-03T09:53:41Z</dcterms:created>
  <dcterms:modified xsi:type="dcterms:W3CDTF">2016-08-05T10:15:27Z</dcterms:modified>
</cp:coreProperties>
</file>